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82" r:id="rId4"/>
    <p:sldId id="281" r:id="rId5"/>
    <p:sldId id="271" r:id="rId6"/>
    <p:sldId id="273" r:id="rId7"/>
    <p:sldId id="274" r:id="rId8"/>
    <p:sldId id="589" r:id="rId9"/>
    <p:sldId id="276" r:id="rId10"/>
    <p:sldId id="272" r:id="rId11"/>
    <p:sldId id="277" r:id="rId12"/>
    <p:sldId id="278" r:id="rId13"/>
    <p:sldId id="279" r:id="rId14"/>
    <p:sldId id="280" r:id="rId15"/>
    <p:sldId id="289" r:id="rId16"/>
    <p:sldId id="590" r:id="rId17"/>
    <p:sldId id="290" r:id="rId18"/>
    <p:sldId id="591" r:id="rId19"/>
    <p:sldId id="592" r:id="rId20"/>
    <p:sldId id="593" r:id="rId21"/>
    <p:sldId id="594" r:id="rId22"/>
    <p:sldId id="595" r:id="rId23"/>
    <p:sldId id="596" r:id="rId24"/>
    <p:sldId id="288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5C0"/>
    <a:srgbClr val="00AEEE"/>
    <a:srgbClr val="C92405"/>
    <a:srgbClr val="DD2909"/>
    <a:srgbClr val="37D2EA"/>
    <a:srgbClr val="38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4936"/>
  </p:normalViewPr>
  <p:slideViewPr>
    <p:cSldViewPr snapToGrid="0" snapToObjects="1">
      <p:cViewPr varScale="1">
        <p:scale>
          <a:sx n="81" d="100"/>
          <a:sy n="81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306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683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89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9342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893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574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987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297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7310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953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559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604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952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381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49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2561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229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277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83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812800" y="0"/>
            <a:ext cx="15232066" cy="1016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65227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717800" y="635000"/>
            <a:ext cx="12357100" cy="8238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533900" y="2603500"/>
            <a:ext cx="942975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6947"/>
            <a:ext cx="6057901" cy="40407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6747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76100" cy="7984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20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Word of the Day…"/>
          <p:cNvSpPr txBox="1"/>
          <p:nvPr/>
        </p:nvSpPr>
        <p:spPr>
          <a:xfrm>
            <a:off x="219430" y="152303"/>
            <a:ext cx="12565940" cy="3180358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1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dirty="0">
                <a:solidFill>
                  <a:srgbClr val="00AEEE"/>
                </a:solidFill>
                <a:latin typeface="Gill Sans MT" panose="020B0502020104020203" pitchFamily="34" charset="77"/>
              </a:rPr>
              <a:t>Word of the Day</a:t>
            </a:r>
          </a:p>
          <a:p>
            <a:pPr algn="r">
              <a:defRPr sz="7900" b="1">
                <a:solidFill>
                  <a:schemeClr val="accent6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en-GB">
                <a:solidFill>
                  <a:srgbClr val="0070C0"/>
                </a:solidFill>
                <a:latin typeface="Gill Sans MT" panose="020B0502020104020203" pitchFamily="34" charset="77"/>
              </a:rPr>
              <a:t>Summer</a:t>
            </a:r>
            <a:r>
              <a:rPr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Term 202</a:t>
            </a:r>
            <a:r>
              <a:rPr lang="en-GB" dirty="0">
                <a:solidFill>
                  <a:srgbClr val="0070C0"/>
                </a:solidFill>
                <a:latin typeface="Gill Sans MT" panose="020B0502020104020203" pitchFamily="34" charset="77"/>
              </a:rPr>
              <a:t>6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</a:p>
        </p:txBody>
      </p:sp>
      <p:sp>
        <p:nvSpPr>
          <p:cNvPr id="121" name="'Words unlock the doors to a world of                                            understanding...'"/>
          <p:cNvSpPr txBox="1"/>
          <p:nvPr/>
        </p:nvSpPr>
        <p:spPr>
          <a:xfrm>
            <a:off x="3330609" y="9023736"/>
            <a:ext cx="91809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spcBef>
                <a:spcPts val="4200"/>
              </a:spcBef>
              <a:defRPr sz="320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rPr sz="2400" dirty="0">
                <a:latin typeface="Gill Sans MT" panose="020B0502020104020203" pitchFamily="34" charset="77"/>
              </a:rPr>
              <a:t>'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Words unlock the doors to a world of</a:t>
            </a:r>
            <a:r>
              <a:rPr lang="en-GB"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 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understanding...'</a:t>
            </a:r>
          </a:p>
        </p:txBody>
      </p:sp>
      <p:sp>
        <p:nvSpPr>
          <p:cNvPr id="122" name="Week 11 - 29th June 2020"/>
          <p:cNvSpPr txBox="1"/>
          <p:nvPr/>
        </p:nvSpPr>
        <p:spPr>
          <a:xfrm>
            <a:off x="5478622" y="3226831"/>
            <a:ext cx="6431248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Week </a:t>
            </a:r>
            <a:r>
              <a:rPr lang="en-GB" dirty="0">
                <a:latin typeface="Gill Sans MT" panose="020B0502020104020203" pitchFamily="34" charset="77"/>
              </a:rPr>
              <a:t>35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–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25th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May</a:t>
            </a:r>
            <a:r>
              <a:rPr dirty="0">
                <a:latin typeface="Gill Sans MT" panose="020B0502020104020203" pitchFamily="34" charset="77"/>
              </a:rPr>
              <a:t> 202</a:t>
            </a:r>
            <a:r>
              <a:rPr lang="en-GB" dirty="0">
                <a:latin typeface="Gill Sans MT" panose="020B0502020104020203" pitchFamily="34" charset="77"/>
              </a:rPr>
              <a:t>6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3E7B5B-BA83-1A40-88CA-41B9CA3846FC}"/>
              </a:ext>
            </a:extLst>
          </p:cNvPr>
          <p:cNvGrpSpPr/>
          <p:nvPr/>
        </p:nvGrpSpPr>
        <p:grpSpPr>
          <a:xfrm>
            <a:off x="-8276819" y="-164678"/>
            <a:ext cx="10029965" cy="15256120"/>
            <a:chOff x="-8642579" y="-164678"/>
            <a:chExt cx="10029965" cy="152561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60EA16-1FF2-7A41-9FFE-93201C894C8C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CF7BC9-F256-484E-B2A3-20A683E99FCB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5" name="Picture 4" descr="A close up of a toy&#10;&#10;Description automatically generated">
            <a:extLst>
              <a:ext uri="{FF2B5EF4-FFF2-40B4-BE49-F238E27FC236}">
                <a16:creationId xmlns:a16="http://schemas.microsoft.com/office/drawing/2014/main" id="{0E0A381E-E771-9A42-828B-936CC6324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9" t="20868" r="34222" b="19852"/>
          <a:stretch/>
        </p:blipFill>
        <p:spPr>
          <a:xfrm>
            <a:off x="194597" y="3889160"/>
            <a:ext cx="4115970" cy="586444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C5B04C-98BD-014B-B30E-83A1C31AF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871">
            <a:off x="4454292" y="4450311"/>
            <a:ext cx="3513462" cy="2629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5F1DE71-708C-0147-917C-C5B1D4D208D4}"/>
              </a:ext>
            </a:extLst>
          </p:cNvPr>
          <p:cNvGrpSpPr/>
          <p:nvPr/>
        </p:nvGrpSpPr>
        <p:grpSpPr>
          <a:xfrm>
            <a:off x="11561091" y="3182930"/>
            <a:ext cx="8917924" cy="15439250"/>
            <a:chOff x="11782763" y="-862597"/>
            <a:chExt cx="8917924" cy="1543925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699AD46-A23A-0743-A5AD-1B4A4E4B67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3B4510-4E14-6043-BDB0-C5DAFE276E0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C0D784-5EA2-6841-BB18-6B704A0BB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752">
            <a:off x="6517535" y="6383473"/>
            <a:ext cx="3213149" cy="2403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679589-8404-E543-896F-014067FE9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618">
            <a:off x="8719809" y="4398356"/>
            <a:ext cx="3138499" cy="235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35499" y="1309202"/>
            <a:ext cx="391773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belligerent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9207354" y="1671690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2749" y="4314075"/>
            <a:ext cx="585896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A belligerent person is hostile and aggressive.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93442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monkeys in the city were </a:t>
            </a:r>
            <a:r>
              <a:rPr lang="en-GB" sz="4000" b="1" dirty="0">
                <a:latin typeface="Gill Sans MT" panose="020B0502020104020203" pitchFamily="34" charset="77"/>
              </a:rPr>
              <a:t>belligerent</a:t>
            </a:r>
            <a:r>
              <a:rPr lang="en-GB" sz="4000" dirty="0">
                <a:latin typeface="Gill Sans MT" panose="020B0502020104020203" pitchFamily="34" charset="77"/>
              </a:rPr>
              <a:t> with tourists.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10335049" y="1253517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78697" y="2182175"/>
            <a:ext cx="4575922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bel-lig-er-ent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989796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threatening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friendly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different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person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antagonistic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kind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behaviour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6631361-30A4-AF49-ADEC-FE8FA9F115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82" y="2427997"/>
            <a:ext cx="3919623" cy="391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4954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4964894" y="1309202"/>
            <a:ext cx="4372992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consecutive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426623" y="4200945"/>
            <a:ext cx="6550296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Consecutive periods of time or events happen one after the other without interruption.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480023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Jenny won </a:t>
            </a:r>
            <a:r>
              <a:rPr lang="en-GB" sz="4000" b="1" dirty="0">
                <a:latin typeface="Gill Sans MT" panose="020B0502020104020203" pitchFamily="34" charset="77"/>
              </a:rPr>
              <a:t>consecutive</a:t>
            </a:r>
            <a:r>
              <a:rPr lang="en-GB" sz="4000" dirty="0">
                <a:latin typeface="Gill Sans MT" panose="020B0502020104020203" pitchFamily="34" charset="77"/>
              </a:rPr>
              <a:t> spelling competitions.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con-sec-u-tive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274244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655998878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 a row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separate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executive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victories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successive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broken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-ness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decorative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weeks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6" name="Picture 5" descr="Logo, icon&#10;&#10;Description automatically generated">
            <a:extLst>
              <a:ext uri="{FF2B5EF4-FFF2-40B4-BE49-F238E27FC236}">
                <a16:creationId xmlns:a16="http://schemas.microsoft.com/office/drawing/2014/main" id="{B04E95FD-0D7A-0047-A6F7-D5926DC38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734" y="3792589"/>
            <a:ext cx="2295119" cy="2295119"/>
          </a:xfrm>
          <a:prstGeom prst="rect">
            <a:avLst/>
          </a:prstGeom>
        </p:spPr>
      </p:pic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24E8C0CC-6EA6-CE45-906C-25D0D45F32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197" y="3003559"/>
            <a:ext cx="2707231" cy="270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7497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4902545" y="1309202"/>
            <a:ext cx="456054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conspicuous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28235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87202" y="3962819"/>
            <a:ext cx="6098078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If someone or something is conspicuous, people can see or notice them very easily.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69606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John got up and </a:t>
            </a:r>
            <a:r>
              <a:rPr lang="en-GB" sz="4000" b="1" dirty="0">
                <a:latin typeface="Gill Sans MT" panose="020B0502020104020203" pitchFamily="34" charset="77"/>
              </a:rPr>
              <a:t>conspicuously</a:t>
            </a:r>
            <a:r>
              <a:rPr lang="en-GB" sz="4000" dirty="0">
                <a:latin typeface="Gill Sans MT" panose="020B0502020104020203" pitchFamily="34" charset="77"/>
              </a:rPr>
              <a:t> moved seats.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con-spic-u-ous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89647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445892699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noticeable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inconspicuous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behaviour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visible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obscure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success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770AB596-2228-9546-819D-2C88E99C8A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77436" y="3207774"/>
            <a:ext cx="3039705" cy="3039705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333017E7-957C-E44A-B2FD-3C24FA0055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976">
            <a:off x="8968794" y="2501534"/>
            <a:ext cx="2297570" cy="22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6024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4877907" y="1309202"/>
            <a:ext cx="4831451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simultaneous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13434" y="3934830"/>
            <a:ext cx="6582631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Things which are simultaneous happen or exist at the same time.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1" y="6439198"/>
            <a:ext cx="12999689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dirty="0">
                <a:latin typeface="Gill Sans MT" panose="020B0502020104020203" pitchFamily="34" charset="77"/>
              </a:rPr>
              <a:t>Mia and Hamza shouted the answer out </a:t>
            </a:r>
            <a:r>
              <a:rPr lang="en-GB" b="1" dirty="0">
                <a:latin typeface="Gill Sans MT" panose="020B0502020104020203" pitchFamily="34" charset="77"/>
              </a:rPr>
              <a:t>simultaneously</a:t>
            </a:r>
            <a:r>
              <a:rPr lang="en-GB" dirty="0">
                <a:latin typeface="Gill Sans MT" panose="020B0502020104020203" pitchFamily="34" charset="77"/>
              </a:rPr>
              <a:t>.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si-mul-ta-ne-ous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118387"/>
              </p:ext>
            </p:extLst>
          </p:nvPr>
        </p:nvGraphicFramePr>
        <p:xfrm>
          <a:off x="5112" y="7748437"/>
          <a:ext cx="1312790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965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224040">
                  <a:extLst>
                    <a:ext uri="{9D8B030D-6E8A-4147-A177-3AD203B41FA5}">
                      <a16:colId xmlns:a16="http://schemas.microsoft.com/office/drawing/2014/main" val="3331088901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concurrent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divided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spontaneous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event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coinciding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separate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miscellaneous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appear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51D669CE-7695-6448-B0EB-31B15A0275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019" y="2877194"/>
            <a:ext cx="3027680" cy="302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6779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900248" y="1309202"/>
            <a:ext cx="271067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diligent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386496" y="3941150"/>
            <a:ext cx="6668248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Someone who is diligent works hard in a careful and thorough way.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90661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Shanza </a:t>
            </a:r>
            <a:r>
              <a:rPr lang="en-GB" sz="4000" b="1" dirty="0">
                <a:latin typeface="Gill Sans MT" panose="020B0502020104020203" pitchFamily="34" charset="77"/>
              </a:rPr>
              <a:t>diligently</a:t>
            </a:r>
            <a:r>
              <a:rPr lang="en-GB" sz="4000" dirty="0">
                <a:latin typeface="Gill Sans MT" panose="020B0502020104020203" pitchFamily="34" charset="77"/>
              </a:rPr>
              <a:t> shaded her wonderful sketches.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4283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dil-i-gent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736597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meticulous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lazy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detail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attentive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casual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-ence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effort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5491910A-F796-2E41-8ADC-C1B7EFFD19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83" y="2510968"/>
            <a:ext cx="3551825" cy="355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1830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Word of the Day:"/>
          <p:cNvSpPr txBox="1"/>
          <p:nvPr/>
        </p:nvSpPr>
        <p:spPr>
          <a:xfrm>
            <a:off x="4237199" y="4067780"/>
            <a:ext cx="484882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latin typeface="Gill Sans MT" panose="020B0502020104020203" pitchFamily="34" charset="77"/>
              </a:rPr>
              <a:t>Focus Word </a:t>
            </a:r>
            <a:r>
              <a:rPr lang="en-GB" sz="1800" dirty="0">
                <a:latin typeface="Gill Sans MT" panose="020B0502020104020203" pitchFamily="34" charset="77"/>
              </a:rPr>
              <a:t>(write below)</a:t>
            </a:r>
            <a:r>
              <a:rPr sz="1800" dirty="0">
                <a:latin typeface="Gill Sans MT" panose="020B0502020104020203" pitchFamily="34" charset="77"/>
              </a:rPr>
              <a:t>:</a:t>
            </a:r>
          </a:p>
        </p:txBody>
      </p:sp>
      <p:sp>
        <p:nvSpPr>
          <p:cNvPr id="152" name="Definition:"/>
          <p:cNvSpPr txBox="1"/>
          <p:nvPr/>
        </p:nvSpPr>
        <p:spPr>
          <a:xfrm>
            <a:off x="134969" y="1009378"/>
            <a:ext cx="6301398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latin typeface="Gill Sans MT" panose="020B0502020104020203" pitchFamily="34" charset="77"/>
              </a:rPr>
              <a:t>Describe / Definition</a:t>
            </a:r>
            <a:r>
              <a:rPr sz="2800" dirty="0">
                <a:latin typeface="Gill Sans MT" panose="020B0502020104020203" pitchFamily="34" charset="77"/>
              </a:rPr>
              <a:t>: </a:t>
            </a:r>
          </a:p>
        </p:txBody>
      </p:sp>
      <p:sp>
        <p:nvSpPr>
          <p:cNvPr id="165" name="Word Class"/>
          <p:cNvSpPr txBox="1"/>
          <p:nvPr/>
        </p:nvSpPr>
        <p:spPr>
          <a:xfrm>
            <a:off x="9548254" y="4558715"/>
            <a:ext cx="194123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5616398"/>
          <a:ext cx="6522398" cy="4137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1199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3261199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716790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same / similar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Antonyms:</a:t>
                      </a:r>
                    </a:p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opposite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716790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that sound the same)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(Example: football = pitch, team, player)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6EBC672-2A25-9A4F-BEA5-DD15238F7A08}"/>
              </a:ext>
            </a:extLst>
          </p:cNvPr>
          <p:cNvSpPr/>
          <p:nvPr/>
        </p:nvSpPr>
        <p:spPr>
          <a:xfrm>
            <a:off x="4049306" y="4519916"/>
            <a:ext cx="5331577" cy="109958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0EB75B-CE44-7846-AB22-8FD283C0F727}"/>
              </a:ext>
            </a:extLst>
          </p:cNvPr>
          <p:cNvCxnSpPr>
            <a:cxnSpLocks/>
          </p:cNvCxnSpPr>
          <p:nvPr/>
        </p:nvCxnSpPr>
        <p:spPr>
          <a:xfrm>
            <a:off x="9230050" y="4527937"/>
            <a:ext cx="3774750" cy="23084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28A97C-5AC4-BD49-B3AB-E8446B04A0F7}"/>
              </a:ext>
            </a:extLst>
          </p:cNvPr>
          <p:cNvCxnSpPr>
            <a:cxnSpLocks/>
          </p:cNvCxnSpPr>
          <p:nvPr/>
        </p:nvCxnSpPr>
        <p:spPr>
          <a:xfrm>
            <a:off x="9230050" y="5619500"/>
            <a:ext cx="3774750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6" name="Word Class">
            <a:extLst>
              <a:ext uri="{FF2B5EF4-FFF2-40B4-BE49-F238E27FC236}">
                <a16:creationId xmlns:a16="http://schemas.microsoft.com/office/drawing/2014/main" id="{21640A06-AF8A-9643-B8EB-F336ADD7BF49}"/>
              </a:ext>
            </a:extLst>
          </p:cNvPr>
          <p:cNvSpPr txBox="1"/>
          <p:nvPr/>
        </p:nvSpPr>
        <p:spPr>
          <a:xfrm>
            <a:off x="6584702" y="5627194"/>
            <a:ext cx="317074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Draw your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2BEAB5B-888F-AB4B-8084-B7517E46124D}"/>
              </a:ext>
            </a:extLst>
          </p:cNvPr>
          <p:cNvCxnSpPr>
            <a:cxnSpLocks/>
          </p:cNvCxnSpPr>
          <p:nvPr/>
        </p:nvCxnSpPr>
        <p:spPr>
          <a:xfrm>
            <a:off x="6502400" y="834297"/>
            <a:ext cx="0" cy="3443268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Word Class">
            <a:extLst>
              <a:ext uri="{FF2B5EF4-FFF2-40B4-BE49-F238E27FC236}">
                <a16:creationId xmlns:a16="http://schemas.microsoft.com/office/drawing/2014/main" id="{B87BA57F-911C-9345-ADD2-5EB8324B7021}"/>
              </a:ext>
            </a:extLst>
          </p:cNvPr>
          <p:cNvSpPr txBox="1"/>
          <p:nvPr/>
        </p:nvSpPr>
        <p:spPr>
          <a:xfrm>
            <a:off x="6584702" y="1015294"/>
            <a:ext cx="391232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Use it in a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sp>
        <p:nvSpPr>
          <p:cNvPr id="148" name="Grasshopper Word of the Day"/>
          <p:cNvSpPr txBox="1"/>
          <p:nvPr/>
        </p:nvSpPr>
        <p:spPr>
          <a:xfrm>
            <a:off x="1302106" y="17462"/>
            <a:ext cx="980236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Laboratory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489491" y="339363"/>
            <a:ext cx="1622203" cy="1340029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9C2E683-E563-EC4A-8BCC-97B73FE19449}"/>
              </a:ext>
            </a:extLst>
          </p:cNvPr>
          <p:cNvCxnSpPr>
            <a:cxnSpLocks/>
          </p:cNvCxnSpPr>
          <p:nvPr/>
        </p:nvCxnSpPr>
        <p:spPr>
          <a:xfrm>
            <a:off x="206685" y="1451841"/>
            <a:ext cx="3056466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D8D83E5-1C51-AE4B-956A-5207505C9075}"/>
              </a:ext>
            </a:extLst>
          </p:cNvPr>
          <p:cNvCxnSpPr>
            <a:cxnSpLocks/>
          </p:cNvCxnSpPr>
          <p:nvPr/>
        </p:nvCxnSpPr>
        <p:spPr>
          <a:xfrm>
            <a:off x="6681048" y="1451841"/>
            <a:ext cx="2849277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494650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brick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straw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basket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scarf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98239" y="128282"/>
            <a:ext cx="227863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-1454" y="8852728"/>
            <a:ext cx="971450" cy="802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397327-F896-5F47-97C7-A835D9998C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7366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belligerent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consecutive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simultaneous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diligent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80310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86BE72-1703-3C4A-ADCE-227617DFFA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5826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brick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straw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basket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scarf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cloak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8056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piece of cloth that you wear round your neck or head, usually to keep yourself warm.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long, loose, sleeveless piece of clothing which people used to wear over their other clothes when they went out.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*** are rectangular blocks of baked clay used for building walls, which are usually red or brown.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*** consists of the dried, yellowish stalks from crops such as wheat or barley.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stiff container that is used for carrying or storing objects. *** are made from thin strips of materials such as straw, plastic, or wire woven together.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BF77523C-8284-C341-BC29-295082F3A8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4743CA7E-3A0C-AD4E-BF9B-A9E3C5F522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245" y="5160200"/>
            <a:ext cx="933589" cy="933589"/>
          </a:xfrm>
          <a:prstGeom prst="rect">
            <a:avLst/>
          </a:prstGeom>
        </p:spPr>
      </p:pic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C5A10E7C-A0E2-BA43-89B7-DFFCABDFE3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134" y="6440490"/>
            <a:ext cx="1179810" cy="1179810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C1C22669-057F-6548-8D45-3AED51AB7A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134" y="2680098"/>
            <a:ext cx="933590" cy="933590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B2573896-CA29-374B-B92D-0D92609025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54" y="7885564"/>
            <a:ext cx="933590" cy="933590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7460A71C-8CD3-D044-B41A-C4A9816B1A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245" y="3938789"/>
            <a:ext cx="874710" cy="87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9285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belligerent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consecutive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conspicuous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simultaneous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diligent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Things which are *** happen or exist at the same time.</a:t>
                      </a:r>
                    </a:p>
                    <a:p>
                      <a:endParaRPr lang="en-GB" sz="2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someone or something is ***, people can see or notice them very easily.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person is hostile and aggressive.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Someone who is *** works hard in a careful and thorough way.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*** periods of time or events happen one after the other without interruption.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D14985E1-B661-AA43-82D5-8E7D020E9B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5DC0684F-AAD4-5A48-A1A9-8BD78CDF5B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862" y="5088197"/>
            <a:ext cx="1287940" cy="1287940"/>
          </a:xfrm>
          <a:prstGeom prst="rect">
            <a:avLst/>
          </a:prstGeom>
        </p:spPr>
      </p:pic>
      <p:pic>
        <p:nvPicPr>
          <p:cNvPr id="27" name="Picture 26" descr="Logo, icon&#10;&#10;Description automatically generated">
            <a:extLst>
              <a:ext uri="{FF2B5EF4-FFF2-40B4-BE49-F238E27FC236}">
                <a16:creationId xmlns:a16="http://schemas.microsoft.com/office/drawing/2014/main" id="{3C20765C-7FFF-A843-9FD9-53E4A84DD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2901" y="8084136"/>
            <a:ext cx="735018" cy="735018"/>
          </a:xfrm>
          <a:prstGeom prst="rect">
            <a:avLst/>
          </a:prstGeom>
        </p:spPr>
      </p:pic>
      <p:pic>
        <p:nvPicPr>
          <p:cNvPr id="28" name="Picture 27" descr="Logo, icon&#10;&#10;Description automatically generated">
            <a:extLst>
              <a:ext uri="{FF2B5EF4-FFF2-40B4-BE49-F238E27FC236}">
                <a16:creationId xmlns:a16="http://schemas.microsoft.com/office/drawing/2014/main" id="{5905FCFE-CD7A-4F4B-A672-F1130C6831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09742" y="7952156"/>
            <a:ext cx="866998" cy="866998"/>
          </a:xfrm>
          <a:prstGeom prst="rect">
            <a:avLst/>
          </a:prstGeom>
        </p:spPr>
      </p:pic>
      <p:pic>
        <p:nvPicPr>
          <p:cNvPr id="29" name="Picture 28" descr="Logo&#10;&#10;Description automatically generated">
            <a:extLst>
              <a:ext uri="{FF2B5EF4-FFF2-40B4-BE49-F238E27FC236}">
                <a16:creationId xmlns:a16="http://schemas.microsoft.com/office/drawing/2014/main" id="{BAA16EA1-294D-7C48-B9D5-3018F34FCB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67481" y="4128136"/>
            <a:ext cx="656409" cy="656409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F9DE7F42-4212-BC48-AE19-459B6220EE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976">
            <a:off x="10667758" y="3817614"/>
            <a:ext cx="660322" cy="660322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BC4B707B-4AE8-A94F-902A-69D06BBCDE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319" y="2596855"/>
            <a:ext cx="1028074" cy="1028074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FF907BDA-6496-1C45-AD63-EC568AFC54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272" y="6571383"/>
            <a:ext cx="1035639" cy="103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4608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279542" y="368756"/>
            <a:ext cx="12445716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This Week's Words</a:t>
            </a:r>
          </a:p>
        </p:txBody>
      </p:sp>
      <p:sp>
        <p:nvSpPr>
          <p:cNvPr id="132" name="Grasshopper"/>
          <p:cNvSpPr txBox="1"/>
          <p:nvPr/>
        </p:nvSpPr>
        <p:spPr>
          <a:xfrm>
            <a:off x="1424395" y="1991291"/>
            <a:ext cx="47492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Grasshopper</a:t>
            </a:r>
          </a:p>
        </p:txBody>
      </p:sp>
      <p:sp>
        <p:nvSpPr>
          <p:cNvPr id="133" name="tear"/>
          <p:cNvSpPr txBox="1"/>
          <p:nvPr/>
        </p:nvSpPr>
        <p:spPr>
          <a:xfrm>
            <a:off x="3007964" y="3085008"/>
            <a:ext cx="158216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brick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2933432" y="3993661"/>
            <a:ext cx="173124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straw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2789962" y="4843260"/>
            <a:ext cx="201818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basket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3054456" y="5769060"/>
            <a:ext cx="148919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scarf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2979115" y="6639612"/>
            <a:ext cx="163987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cloak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7444035" y="3961911"/>
            <a:ext cx="354424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consecutive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7126242" y="5750010"/>
            <a:ext cx="398987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simultaneous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7585105" y="3065958"/>
            <a:ext cx="326211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belligerent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7390342" y="4824210"/>
            <a:ext cx="365164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conspicuous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3" name="Shinobi"/>
          <p:cNvSpPr txBox="1"/>
          <p:nvPr/>
        </p:nvSpPr>
        <p:spPr>
          <a:xfrm>
            <a:off x="7805173" y="1948676"/>
            <a:ext cx="2797241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Shinobi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7140190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8032734" y="6639611"/>
            <a:ext cx="228748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diligent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391177" y="-6312383"/>
            <a:ext cx="8917924" cy="15102408"/>
            <a:chOff x="11782763" y="-525755"/>
            <a:chExt cx="8917924" cy="1510240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6452645"/>
              <a:ext cx="6869178" cy="471924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578552" y="305549"/>
            <a:ext cx="6330259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brick</a:t>
            </a:r>
            <a:endParaRPr sz="138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691044" y="5092667"/>
            <a:ext cx="10875989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straw</a:t>
            </a:r>
            <a:endParaRPr sz="413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BD3DF176-66D3-8F4A-A5AF-2180029A9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844" y="343888"/>
            <a:ext cx="3769147" cy="3769147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5137D75-A2D3-7541-A5FE-450F4D2E9D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84" y="5201620"/>
            <a:ext cx="4296597" cy="429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4955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522719" y="507204"/>
            <a:ext cx="6745437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basket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965673" y="5238294"/>
            <a:ext cx="10419220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scarf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BAA4C612-ECD7-7040-BAEB-58F3321375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4" y="5640092"/>
            <a:ext cx="3419653" cy="3419653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3DD3C83-0225-BA47-8309-E3EF249028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287" y="507204"/>
            <a:ext cx="3352991" cy="335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2908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616554" y="69000"/>
            <a:ext cx="6583534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cloak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027769" y="6212873"/>
            <a:ext cx="12346080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3800" dirty="0">
                <a:latin typeface="Gill Sans MT" panose="020B0502020104020203" pitchFamily="34" charset="77"/>
              </a:rPr>
              <a:t>belligerent</a:t>
            </a:r>
            <a:endParaRPr sz="115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49EEA70F-A7DA-9D4E-B15A-21F6CA89D3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149" y="414537"/>
            <a:ext cx="3569216" cy="3569216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E6A9B7C-24B6-D249-B224-A3482B6373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7" y="5678470"/>
            <a:ext cx="3295056" cy="329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4128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-794548" y="1011113"/>
            <a:ext cx="11999897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3800" dirty="0">
                <a:latin typeface="Gill Sans MT" panose="020B0502020104020203" pitchFamily="34" charset="77"/>
              </a:rPr>
              <a:t>consecutive</a:t>
            </a:r>
            <a:endParaRPr sz="138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366400" y="6025994"/>
            <a:ext cx="10288591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3800" dirty="0">
                <a:latin typeface="Gill Sans MT" panose="020B0502020104020203" pitchFamily="34" charset="77"/>
              </a:rPr>
              <a:t>conspicuous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Logo, icon&#10;&#10;Description automatically generated">
            <a:extLst>
              <a:ext uri="{FF2B5EF4-FFF2-40B4-BE49-F238E27FC236}">
                <a16:creationId xmlns:a16="http://schemas.microsoft.com/office/drawing/2014/main" id="{9F44EDAB-11C1-8A4F-9787-B8E0A406C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337" y="1795971"/>
            <a:ext cx="2175094" cy="2175094"/>
          </a:xfrm>
          <a:prstGeom prst="rect">
            <a:avLst/>
          </a:prstGeom>
        </p:spPr>
      </p:pic>
      <p:pic>
        <p:nvPicPr>
          <p:cNvPr id="20" name="Picture 19" descr="Logo, icon&#10;&#10;Description automatically generated">
            <a:extLst>
              <a:ext uri="{FF2B5EF4-FFF2-40B4-BE49-F238E27FC236}">
                <a16:creationId xmlns:a16="http://schemas.microsoft.com/office/drawing/2014/main" id="{63570883-E634-A44F-9885-50779661FA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906" y="647576"/>
            <a:ext cx="2295119" cy="2295119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8E551A6-52A5-3345-9F12-180F4B9D50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987" y="6683990"/>
            <a:ext cx="2283954" cy="2283954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8A460ACD-D234-5C47-BDDA-BFB8801B62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976">
            <a:off x="765456" y="5545976"/>
            <a:ext cx="2297570" cy="229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0449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000055" y="1263514"/>
            <a:ext cx="7875553" cy="18723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1500" dirty="0">
                <a:latin typeface="Gill Sans MT" panose="020B0502020104020203" pitchFamily="34" charset="77"/>
              </a:rPr>
              <a:t>simultaneous</a:t>
            </a:r>
            <a:endParaRPr sz="115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419278" y="5584054"/>
            <a:ext cx="1234608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diligent</a:t>
            </a:r>
            <a:endParaRPr sz="199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B6747400-6A31-4E4A-BD88-D60BCF570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524" y="685828"/>
            <a:ext cx="3027680" cy="3027680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5C2712EE-D3FD-1243-A6BF-CB26C992F7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41" y="5692882"/>
            <a:ext cx="3272664" cy="327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5042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472709" y="430311"/>
            <a:ext cx="12059391" cy="1456809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88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Grasshopper (Tier 1)</a:t>
            </a:r>
            <a:endParaRPr sz="88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3" name="tear"/>
          <p:cNvSpPr txBox="1"/>
          <p:nvPr/>
        </p:nvSpPr>
        <p:spPr>
          <a:xfrm>
            <a:off x="5769617" y="2274766"/>
            <a:ext cx="158216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brick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5695088" y="3183419"/>
            <a:ext cx="173124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straw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5551613" y="4033018"/>
            <a:ext cx="201818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basket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5816110" y="4958818"/>
            <a:ext cx="148919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scarf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5740770" y="5829370"/>
            <a:ext cx="163987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cloak</a:t>
            </a:r>
            <a:endParaRPr dirty="0">
              <a:latin typeface="Gill Sans MT" panose="020B0502020104020203" pitchFamily="34" charset="77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11033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1407262" y="368756"/>
            <a:ext cx="10190290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Shinobi (Tier 2)</a:t>
            </a:r>
            <a:endParaRPr sz="96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4788590" y="3418118"/>
            <a:ext cx="354424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consecutive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4470795" y="5206217"/>
            <a:ext cx="398987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simultaneous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4929660" y="2522165"/>
            <a:ext cx="326211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belligerent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4734895" y="4280417"/>
            <a:ext cx="365164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conspicuous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5377289" y="6095818"/>
            <a:ext cx="228748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diligent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12CD5A4C-BE25-E144-93E5-DE9DD9D8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0878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45735" y="1309202"/>
            <a:ext cx="1926811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brick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652718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1606" y="4047061"/>
            <a:ext cx="6410394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Bricks are rectangular blocks of baked clay used for building walls, which are usually red or brown.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-48829" y="6637323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b="1" dirty="0">
                <a:latin typeface="Gill Sans MT" panose="020B0502020104020203" pitchFamily="34" charset="77"/>
              </a:rPr>
              <a:t>Bricks</a:t>
            </a:r>
            <a:r>
              <a:rPr lang="en-GB" sz="4000" dirty="0">
                <a:latin typeface="Gill Sans MT" panose="020B0502020104020203" pitchFamily="34" charset="77"/>
              </a:rPr>
              <a:t> were used to build a strong house.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brick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2E6A5311-D5C8-4D44-A59E-A8528936E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837" y="2021029"/>
            <a:ext cx="4118481" cy="4118481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396FAD0-29D3-FF30-409A-F2521C6D7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72084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stone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stick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broken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slab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thick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03423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943943" y="1309202"/>
            <a:ext cx="2130391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straw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83321" y="3909309"/>
            <a:ext cx="581907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Straw consists of the dried, yellowish stalks from crops such as wheat or barley.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439198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house made of </a:t>
            </a:r>
            <a:r>
              <a:rPr lang="en-GB" sz="4000" b="1" dirty="0">
                <a:latin typeface="Gill Sans MT" panose="020B0502020104020203" pitchFamily="34" charset="77"/>
              </a:rPr>
              <a:t>straw</a:t>
            </a:r>
            <a:r>
              <a:rPr lang="en-GB" sz="4000" dirty="0">
                <a:latin typeface="Gill Sans MT" panose="020B0502020104020203" pitchFamily="34" charset="77"/>
              </a:rPr>
              <a:t> was easy to blow down.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straw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 descr="Diagram&#10;&#10;Description automatically generated">
            <a:extLst>
              <a:ext uri="{FF2B5EF4-FFF2-40B4-BE49-F238E27FC236}">
                <a16:creationId xmlns:a16="http://schemas.microsoft.com/office/drawing/2014/main" id="{6EFD82F1-FD82-FB4C-84BD-750AE71487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138" y="1992812"/>
            <a:ext cx="5031967" cy="503196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B62B-CAAD-8AFD-C7CD-FC95E7DC02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04130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hay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floor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golden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shore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farm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284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790855" y="1309202"/>
            <a:ext cx="243656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basket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827470" y="3801478"/>
            <a:ext cx="5537255" cy="2257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2800" dirty="0">
                <a:latin typeface="Gill Sans MT" panose="020B0502020104020203" pitchFamily="34" charset="77"/>
              </a:rPr>
              <a:t>A basket is a stiff container that is used for carrying or storing objects. Baskets are made from thin strips of materials such as straw, plastic, or wire woven together.</a:t>
            </a:r>
            <a:endParaRPr sz="28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43516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</a:t>
            </a:r>
            <a:r>
              <a:rPr lang="en-GB" sz="4000" b="1" dirty="0">
                <a:latin typeface="Gill Sans MT" panose="020B0502020104020203" pitchFamily="34" charset="77"/>
              </a:rPr>
              <a:t>basket</a:t>
            </a:r>
            <a:r>
              <a:rPr lang="en-GB" sz="4000" dirty="0">
                <a:latin typeface="Gill Sans MT" panose="020B0502020104020203" pitchFamily="34" charset="77"/>
              </a:rPr>
              <a:t> was full of tasty goodies.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bas-ket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AA58C424-D1E8-FD47-A4B7-F4638EA2A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101" y="2347357"/>
            <a:ext cx="3711149" cy="3711149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3D763CD-D7E2-2686-1300-828EBAB08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20192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holder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bread-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casket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food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gasket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picnic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85605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107445" y="1309202"/>
            <a:ext cx="180337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scarf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5049" y="3778336"/>
            <a:ext cx="6152791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A scarf is a piece of cloth that you wear round your neck or head, usually to keep yourself warm.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08982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She wore a </a:t>
            </a:r>
            <a:r>
              <a:rPr lang="en-GB" sz="4000" b="1" dirty="0">
                <a:latin typeface="Gill Sans MT" panose="020B0502020104020203" pitchFamily="34" charset="77"/>
              </a:rPr>
              <a:t>scarf</a:t>
            </a:r>
            <a:r>
              <a:rPr lang="en-GB" sz="4000" dirty="0">
                <a:latin typeface="Gill Sans MT" panose="020B0502020104020203" pitchFamily="34" charset="77"/>
              </a:rPr>
              <a:t> around her neck to keep her warm.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scarf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6" name="Picture 5" descr="Logo, icon&#10;&#10;Description automatically generated">
            <a:extLst>
              <a:ext uri="{FF2B5EF4-FFF2-40B4-BE49-F238E27FC236}">
                <a16:creationId xmlns:a16="http://schemas.microsoft.com/office/drawing/2014/main" id="{727F8288-20B7-1C4E-8BD0-D49E818694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883" y="2387540"/>
            <a:ext cx="3693074" cy="369307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394712A-BF59-D820-A6F7-3564749B02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92168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neckerchief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barf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warm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muffler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woolly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23239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08870" y="1309202"/>
            <a:ext cx="200054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cloak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451732" y="3860340"/>
            <a:ext cx="6020302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A cloak is a long, loose, sleeveless piece of clothing which people used to wear over their other clothes when they went out.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52908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red </a:t>
            </a:r>
            <a:r>
              <a:rPr lang="en-GB" sz="4000" b="1" dirty="0">
                <a:latin typeface="Gill Sans MT" panose="020B0502020104020203" pitchFamily="34" charset="77"/>
              </a:rPr>
              <a:t>cloak</a:t>
            </a:r>
            <a:r>
              <a:rPr lang="en-GB" sz="4000" dirty="0">
                <a:latin typeface="Gill Sans MT" panose="020B0502020104020203" pitchFamily="34" charset="77"/>
              </a:rPr>
              <a:t> protected her from the rain.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cloak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CC15B69B-AC39-DA49-B8EC-8782FECD2E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23" y="2628669"/>
            <a:ext cx="3697738" cy="3697738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0FC4BB-5992-84CD-1DD4-A41165A99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41784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cape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spoke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flowing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robe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broke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threadbare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1663813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21785</TotalTime>
  <Words>1143</Words>
  <Application>Microsoft Macintosh PowerPoint</Application>
  <PresentationFormat>Custom</PresentationFormat>
  <Paragraphs>326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Gill Sans</vt:lpstr>
      <vt:lpstr>Gill Sans MT</vt:lpstr>
      <vt:lpstr>Helvetica</vt:lpstr>
      <vt:lpstr>Helvetica Light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Andrew Jennings</cp:lastModifiedBy>
  <cp:revision>590</cp:revision>
  <dcterms:modified xsi:type="dcterms:W3CDTF">2026-05-21T14:06:35Z</dcterms:modified>
</cp:coreProperties>
</file>